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61" r:id="rId5"/>
    <p:sldId id="262" r:id="rId6"/>
    <p:sldId id="263" r:id="rId7"/>
    <p:sldId id="270" r:id="rId8"/>
    <p:sldId id="271" r:id="rId9"/>
    <p:sldId id="274" r:id="rId10"/>
    <p:sldId id="272" r:id="rId11"/>
    <p:sldId id="264" r:id="rId12"/>
    <p:sldId id="267" r:id="rId13"/>
    <p:sldId id="265" r:id="rId14"/>
    <p:sldId id="268" r:id="rId15"/>
    <p:sldId id="266" r:id="rId16"/>
    <p:sldId id="269" r:id="rId17"/>
    <p:sldId id="275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0D6A2-9058-8FFD-7CEB-4A89C7D58590}" v="281" dt="2022-06-02T16:40:53.051"/>
    <p1510:client id="{2C4B19DB-DB9F-37D6-3D59-7CFC1131BFF5}" v="4" dt="2022-05-30T17:58:51.715"/>
    <p1510:client id="{4EE88297-9B40-3566-6268-807AF3CD1A9C}" v="266" dt="2022-06-01T21:05:00.065"/>
    <p1510:client id="{53C346D4-4088-F6DB-B54F-7412945BE393}" v="7" dt="2022-06-02T19:39:34.253"/>
    <p1510:client id="{71209EB9-4EC7-F682-1AFE-F9823A982946}" v="16" dt="2022-06-02T19:30:00.795"/>
    <p1510:client id="{88EF7D6E-22D7-DE07-2FA4-650D482171CA}" v="257" dt="2022-06-02T23:36:13.025"/>
    <p1510:client id="{8C356250-3EBB-D6A2-FA45-C4794849E123}" v="4" dt="2022-06-02T18:34:31.818"/>
    <p1510:client id="{8DD3FF24-D299-536C-1EBB-4CDD3BABD880}" v="110" dt="2022-05-29T13:27:54.151"/>
    <p1510:client id="{C0C7CE6B-EC1D-4433-85CE-CE6770E02521}" v="235" dt="2022-06-02T19:13:19.531"/>
    <p1510:client id="{DFC935B5-3455-BE2B-778D-35216854E88A}" v="59" dt="2022-06-02T19:37:18.634"/>
    <p1510:client id="{FC5D75AB-4A7B-9DA7-2C8A-6C9E56C7F3A5}" v="1610" dt="2022-06-02T17:38:14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74EE8E-5D11-4659-BBC0-9FC846980A5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97ABAC8-A80E-4FCB-A27A-07142B3FC028}">
      <dgm:prSet/>
      <dgm:spPr/>
      <dgm:t>
        <a:bodyPr/>
        <a:lstStyle/>
        <a:p>
          <a:pPr>
            <a:defRPr cap="all"/>
          </a:pPr>
          <a:r>
            <a:rPr lang="pl-PL"/>
            <a:t>Regresja liniowa</a:t>
          </a:r>
          <a:endParaRPr lang="en-US"/>
        </a:p>
      </dgm:t>
    </dgm:pt>
    <dgm:pt modelId="{397612CA-99AA-492A-8FCF-344BBD3744C1}" type="parTrans" cxnId="{23181DD9-B765-498F-BA71-E666551CBBC8}">
      <dgm:prSet/>
      <dgm:spPr/>
      <dgm:t>
        <a:bodyPr/>
        <a:lstStyle/>
        <a:p>
          <a:endParaRPr lang="en-US"/>
        </a:p>
      </dgm:t>
    </dgm:pt>
    <dgm:pt modelId="{23BD70A6-74B8-4E09-942F-BF45E645EBBF}" type="sibTrans" cxnId="{23181DD9-B765-498F-BA71-E666551CBBC8}">
      <dgm:prSet/>
      <dgm:spPr/>
      <dgm:t>
        <a:bodyPr/>
        <a:lstStyle/>
        <a:p>
          <a:endParaRPr lang="en-US"/>
        </a:p>
      </dgm:t>
    </dgm:pt>
    <dgm:pt modelId="{A5FDE4BA-7826-487B-83DE-7E70B32C1359}">
      <dgm:prSet/>
      <dgm:spPr/>
      <dgm:t>
        <a:bodyPr/>
        <a:lstStyle/>
        <a:p>
          <a:pPr>
            <a:defRPr cap="all"/>
          </a:pPr>
          <a:r>
            <a:rPr lang="pl-PL" err="1"/>
            <a:t>Bagging</a:t>
          </a:r>
          <a:endParaRPr lang="en-US"/>
        </a:p>
      </dgm:t>
    </dgm:pt>
    <dgm:pt modelId="{CC48ACD7-6F1E-425F-BA62-4915785BBB77}" type="parTrans" cxnId="{CF0BF730-2560-4990-A0F6-8490B92E985A}">
      <dgm:prSet/>
      <dgm:spPr/>
      <dgm:t>
        <a:bodyPr/>
        <a:lstStyle/>
        <a:p>
          <a:endParaRPr lang="en-US"/>
        </a:p>
      </dgm:t>
    </dgm:pt>
    <dgm:pt modelId="{06D66EEC-B9D5-4925-9E09-0D925650A775}" type="sibTrans" cxnId="{CF0BF730-2560-4990-A0F6-8490B92E985A}">
      <dgm:prSet/>
      <dgm:spPr/>
      <dgm:t>
        <a:bodyPr/>
        <a:lstStyle/>
        <a:p>
          <a:endParaRPr lang="en-US"/>
        </a:p>
      </dgm:t>
    </dgm:pt>
    <dgm:pt modelId="{FC616242-3B40-4D9F-B182-2C33832AB70B}">
      <dgm:prSet/>
      <dgm:spPr/>
      <dgm:t>
        <a:bodyPr/>
        <a:lstStyle/>
        <a:p>
          <a:pPr>
            <a:defRPr cap="all"/>
          </a:pPr>
          <a:r>
            <a:rPr lang="pl-PL"/>
            <a:t>Regresja </a:t>
          </a:r>
          <a:r>
            <a:rPr lang="pl-PL" err="1"/>
            <a:t>bayesowska</a:t>
          </a:r>
          <a:endParaRPr lang="pl-PL"/>
        </a:p>
      </dgm:t>
    </dgm:pt>
    <dgm:pt modelId="{CBDADA71-7CC8-4CB4-92E9-147C6AF389F7}" type="parTrans" cxnId="{26ACFD99-0861-45B7-A598-74F20BA94322}">
      <dgm:prSet/>
      <dgm:spPr/>
      <dgm:t>
        <a:bodyPr/>
        <a:lstStyle/>
        <a:p>
          <a:endParaRPr lang="en-US"/>
        </a:p>
      </dgm:t>
    </dgm:pt>
    <dgm:pt modelId="{5F61F2C4-C484-4A83-873E-A69DDD794ECE}" type="sibTrans" cxnId="{26ACFD99-0861-45B7-A598-74F20BA94322}">
      <dgm:prSet/>
      <dgm:spPr/>
      <dgm:t>
        <a:bodyPr/>
        <a:lstStyle/>
        <a:p>
          <a:endParaRPr lang="en-US"/>
        </a:p>
      </dgm:t>
    </dgm:pt>
    <dgm:pt modelId="{3BAAEA8C-8426-4078-9ED8-D8084D551DD0}">
      <dgm:prSet/>
      <dgm:spPr/>
      <dgm:t>
        <a:bodyPr/>
        <a:lstStyle/>
        <a:p>
          <a:pPr>
            <a:defRPr cap="all"/>
          </a:pPr>
          <a:r>
            <a:rPr lang="pl-PL"/>
            <a:t>Las losowy</a:t>
          </a:r>
          <a:endParaRPr lang="en-US"/>
        </a:p>
      </dgm:t>
    </dgm:pt>
    <dgm:pt modelId="{797B1956-3632-4800-8E43-4A9D1A06056E}" type="parTrans" cxnId="{61681622-73C2-46E6-8D4E-E9B022D11B88}">
      <dgm:prSet/>
      <dgm:spPr/>
      <dgm:t>
        <a:bodyPr/>
        <a:lstStyle/>
        <a:p>
          <a:endParaRPr lang="en-US"/>
        </a:p>
      </dgm:t>
    </dgm:pt>
    <dgm:pt modelId="{0DFDFCEE-CA21-478C-8889-EB5493259B06}" type="sibTrans" cxnId="{61681622-73C2-46E6-8D4E-E9B022D11B88}">
      <dgm:prSet/>
      <dgm:spPr/>
      <dgm:t>
        <a:bodyPr/>
        <a:lstStyle/>
        <a:p>
          <a:endParaRPr lang="en-US"/>
        </a:p>
      </dgm:t>
    </dgm:pt>
    <dgm:pt modelId="{5A9E39DF-6061-48A9-B806-F2428ED2FADB}">
      <dgm:prSet phldr="0"/>
      <dgm:spPr/>
      <dgm:t>
        <a:bodyPr/>
        <a:lstStyle/>
        <a:p>
          <a:pPr>
            <a:defRPr cap="all"/>
          </a:pPr>
          <a:r>
            <a:rPr lang="pl-PL">
              <a:latin typeface="Tw Cen MT" panose="020B0602020104020603"/>
            </a:rPr>
            <a:t>Regresja</a:t>
          </a:r>
          <a:r>
            <a:rPr lang="pl-PL"/>
            <a:t> ADR</a:t>
          </a:r>
          <a:endParaRPr lang="en-US"/>
        </a:p>
      </dgm:t>
    </dgm:pt>
    <dgm:pt modelId="{8AFFB46D-6BBE-42CA-A329-BA5D1D240ABD}" type="parTrans" cxnId="{08E9830C-7EE4-434E-A925-E6AF9C90BD56}">
      <dgm:prSet/>
      <dgm:spPr/>
    </dgm:pt>
    <dgm:pt modelId="{71EBD41F-A77F-416A-ADCB-79CFEE0F8D88}" type="sibTrans" cxnId="{08E9830C-7EE4-434E-A925-E6AF9C90BD56}">
      <dgm:prSet/>
      <dgm:spPr/>
      <dgm:t>
        <a:bodyPr/>
        <a:lstStyle/>
        <a:p>
          <a:endParaRPr lang="pl-PL"/>
        </a:p>
      </dgm:t>
    </dgm:pt>
    <dgm:pt modelId="{C78D0274-E10B-4EB9-876C-8D21320D1D7F}">
      <dgm:prSet phldr="0"/>
      <dgm:spPr/>
      <dgm:t>
        <a:bodyPr/>
        <a:lstStyle/>
        <a:p>
          <a:pPr rtl="0">
            <a:defRPr cap="all"/>
          </a:pPr>
          <a:r>
            <a:rPr lang="pl-PL" b="1">
              <a:latin typeface="Tw Cen MT" panose="020B0602020104020603"/>
            </a:rPr>
            <a:t>ADA BOOSTING</a:t>
          </a:r>
        </a:p>
      </dgm:t>
    </dgm:pt>
    <dgm:pt modelId="{39C4D47B-062A-4B59-B608-38FAB70BDDFF}" type="parTrans" cxnId="{DC354BAE-BD1A-42BA-A694-58A5493F3B56}">
      <dgm:prSet/>
      <dgm:spPr/>
    </dgm:pt>
    <dgm:pt modelId="{DA2AE742-8878-4770-AF54-2FCAD3D4FAE0}" type="sibTrans" cxnId="{DC354BAE-BD1A-42BA-A694-58A5493F3B56}">
      <dgm:prSet/>
      <dgm:spPr/>
    </dgm:pt>
    <dgm:pt modelId="{D3EB2834-51EE-4E92-BA6E-AB37B65E6224}" type="pres">
      <dgm:prSet presAssocID="{5674EE8E-5D11-4659-BBC0-9FC846980A54}" presName="linear" presStyleCnt="0">
        <dgm:presLayoutVars>
          <dgm:animLvl val="lvl"/>
          <dgm:resizeHandles val="exact"/>
        </dgm:presLayoutVars>
      </dgm:prSet>
      <dgm:spPr/>
    </dgm:pt>
    <dgm:pt modelId="{BB51A0F5-EF04-487E-AB0E-1C3CCAFAFD29}" type="pres">
      <dgm:prSet presAssocID="{897ABAC8-A80E-4FCB-A27A-07142B3FC02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9086404-F65A-42B7-833C-5E7069F2E35B}" type="pres">
      <dgm:prSet presAssocID="{23BD70A6-74B8-4E09-942F-BF45E645EBBF}" presName="spacer" presStyleCnt="0"/>
      <dgm:spPr/>
    </dgm:pt>
    <dgm:pt modelId="{4609059F-89E9-430D-B313-8D52421C174B}" type="pres">
      <dgm:prSet presAssocID="{A5FDE4BA-7826-487B-83DE-7E70B32C135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790EEA0-C3BD-47DB-BDC1-DEC340AF668D}" type="pres">
      <dgm:prSet presAssocID="{06D66EEC-B9D5-4925-9E09-0D925650A775}" presName="spacer" presStyleCnt="0"/>
      <dgm:spPr/>
    </dgm:pt>
    <dgm:pt modelId="{F9B830AE-2B59-4C2B-B9D6-5EB773FB8408}" type="pres">
      <dgm:prSet presAssocID="{FC616242-3B40-4D9F-B182-2C33832AB70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8F4CB65-D64A-4AFE-8A49-A8DBCF50A27E}" type="pres">
      <dgm:prSet presAssocID="{5F61F2C4-C484-4A83-873E-A69DDD794ECE}" presName="spacer" presStyleCnt="0"/>
      <dgm:spPr/>
    </dgm:pt>
    <dgm:pt modelId="{16459BA5-BFA6-4FAA-8DC4-D11554522F4F}" type="pres">
      <dgm:prSet presAssocID="{5A9E39DF-6061-48A9-B806-F2428ED2FAD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9DC6F40-93F8-47DB-926D-7992955D5EE2}" type="pres">
      <dgm:prSet presAssocID="{71EBD41F-A77F-416A-ADCB-79CFEE0F8D88}" presName="spacer" presStyleCnt="0"/>
      <dgm:spPr/>
    </dgm:pt>
    <dgm:pt modelId="{77F9E721-1B8F-4A0E-8F38-EB3779659E5F}" type="pres">
      <dgm:prSet presAssocID="{3BAAEA8C-8426-4078-9ED8-D8084D551DD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82C7D86-8A6F-4557-A46E-9A00F57A10A9}" type="pres">
      <dgm:prSet presAssocID="{0DFDFCEE-CA21-478C-8889-EB5493259B06}" presName="spacer" presStyleCnt="0"/>
      <dgm:spPr/>
    </dgm:pt>
    <dgm:pt modelId="{77CB8328-4032-4F94-9627-D5F1D3220872}" type="pres">
      <dgm:prSet presAssocID="{C78D0274-E10B-4EB9-876C-8D21320D1D7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8E9830C-7EE4-434E-A925-E6AF9C90BD56}" srcId="{5674EE8E-5D11-4659-BBC0-9FC846980A54}" destId="{5A9E39DF-6061-48A9-B806-F2428ED2FADB}" srcOrd="3" destOrd="0" parTransId="{8AFFB46D-6BBE-42CA-A329-BA5D1D240ABD}" sibTransId="{71EBD41F-A77F-416A-ADCB-79CFEE0F8D88}"/>
    <dgm:cxn modelId="{61681622-73C2-46E6-8D4E-E9B022D11B88}" srcId="{5674EE8E-5D11-4659-BBC0-9FC846980A54}" destId="{3BAAEA8C-8426-4078-9ED8-D8084D551DD0}" srcOrd="4" destOrd="0" parTransId="{797B1956-3632-4800-8E43-4A9D1A06056E}" sibTransId="{0DFDFCEE-CA21-478C-8889-EB5493259B06}"/>
    <dgm:cxn modelId="{CF0BF730-2560-4990-A0F6-8490B92E985A}" srcId="{5674EE8E-5D11-4659-BBC0-9FC846980A54}" destId="{A5FDE4BA-7826-487B-83DE-7E70B32C1359}" srcOrd="1" destOrd="0" parTransId="{CC48ACD7-6F1E-425F-BA62-4915785BBB77}" sibTransId="{06D66EEC-B9D5-4925-9E09-0D925650A775}"/>
    <dgm:cxn modelId="{0C72C187-D6D4-473C-816B-4B3661259E3E}" type="presOf" srcId="{C78D0274-E10B-4EB9-876C-8D21320D1D7F}" destId="{77CB8328-4032-4F94-9627-D5F1D3220872}" srcOrd="0" destOrd="0" presId="urn:microsoft.com/office/officeart/2005/8/layout/vList2"/>
    <dgm:cxn modelId="{CCF1708B-F26F-4FF9-9BCF-E780E4CD12F4}" type="presOf" srcId="{897ABAC8-A80E-4FCB-A27A-07142B3FC028}" destId="{BB51A0F5-EF04-487E-AB0E-1C3CCAFAFD29}" srcOrd="0" destOrd="0" presId="urn:microsoft.com/office/officeart/2005/8/layout/vList2"/>
    <dgm:cxn modelId="{C487E48C-B218-44C5-AC1E-DE7EF0CF2865}" type="presOf" srcId="{FC616242-3B40-4D9F-B182-2C33832AB70B}" destId="{F9B830AE-2B59-4C2B-B9D6-5EB773FB8408}" srcOrd="0" destOrd="0" presId="urn:microsoft.com/office/officeart/2005/8/layout/vList2"/>
    <dgm:cxn modelId="{C5916694-ED64-4F95-BB1C-A846A39937CA}" type="presOf" srcId="{A5FDE4BA-7826-487B-83DE-7E70B32C1359}" destId="{4609059F-89E9-430D-B313-8D52421C174B}" srcOrd="0" destOrd="0" presId="urn:microsoft.com/office/officeart/2005/8/layout/vList2"/>
    <dgm:cxn modelId="{26ACFD99-0861-45B7-A598-74F20BA94322}" srcId="{5674EE8E-5D11-4659-BBC0-9FC846980A54}" destId="{FC616242-3B40-4D9F-B182-2C33832AB70B}" srcOrd="2" destOrd="0" parTransId="{CBDADA71-7CC8-4CB4-92E9-147C6AF389F7}" sibTransId="{5F61F2C4-C484-4A83-873E-A69DDD794ECE}"/>
    <dgm:cxn modelId="{DC354BAE-BD1A-42BA-A694-58A5493F3B56}" srcId="{5674EE8E-5D11-4659-BBC0-9FC846980A54}" destId="{C78D0274-E10B-4EB9-876C-8D21320D1D7F}" srcOrd="5" destOrd="0" parTransId="{39C4D47B-062A-4B59-B608-38FAB70BDDFF}" sibTransId="{DA2AE742-8878-4770-AF54-2FCAD3D4FAE0}"/>
    <dgm:cxn modelId="{A8479FC7-C5FC-40D1-A78C-D3CD03542239}" type="presOf" srcId="{5674EE8E-5D11-4659-BBC0-9FC846980A54}" destId="{D3EB2834-51EE-4E92-BA6E-AB37B65E6224}" srcOrd="0" destOrd="0" presId="urn:microsoft.com/office/officeart/2005/8/layout/vList2"/>
    <dgm:cxn modelId="{1553CDD8-994F-49E1-A829-96F0F1CF53E4}" type="presOf" srcId="{3BAAEA8C-8426-4078-9ED8-D8084D551DD0}" destId="{77F9E721-1B8F-4A0E-8F38-EB3779659E5F}" srcOrd="0" destOrd="0" presId="urn:microsoft.com/office/officeart/2005/8/layout/vList2"/>
    <dgm:cxn modelId="{23181DD9-B765-498F-BA71-E666551CBBC8}" srcId="{5674EE8E-5D11-4659-BBC0-9FC846980A54}" destId="{897ABAC8-A80E-4FCB-A27A-07142B3FC028}" srcOrd="0" destOrd="0" parTransId="{397612CA-99AA-492A-8FCF-344BBD3744C1}" sibTransId="{23BD70A6-74B8-4E09-942F-BF45E645EBBF}"/>
    <dgm:cxn modelId="{A3E620E8-35A5-4C4A-A1FC-881AC606DD82}" type="presOf" srcId="{5A9E39DF-6061-48A9-B806-F2428ED2FADB}" destId="{16459BA5-BFA6-4FAA-8DC4-D11554522F4F}" srcOrd="0" destOrd="0" presId="urn:microsoft.com/office/officeart/2005/8/layout/vList2"/>
    <dgm:cxn modelId="{12169464-B5B5-417B-861A-007E7AD977E6}" type="presParOf" srcId="{D3EB2834-51EE-4E92-BA6E-AB37B65E6224}" destId="{BB51A0F5-EF04-487E-AB0E-1C3CCAFAFD29}" srcOrd="0" destOrd="0" presId="urn:microsoft.com/office/officeart/2005/8/layout/vList2"/>
    <dgm:cxn modelId="{DC99D4A2-75B8-4B7B-AB79-3929543DB2B6}" type="presParOf" srcId="{D3EB2834-51EE-4E92-BA6E-AB37B65E6224}" destId="{C9086404-F65A-42B7-833C-5E7069F2E35B}" srcOrd="1" destOrd="0" presId="urn:microsoft.com/office/officeart/2005/8/layout/vList2"/>
    <dgm:cxn modelId="{CAB2E0A5-631E-44B7-9B3E-2BED0929CED9}" type="presParOf" srcId="{D3EB2834-51EE-4E92-BA6E-AB37B65E6224}" destId="{4609059F-89E9-430D-B313-8D52421C174B}" srcOrd="2" destOrd="0" presId="urn:microsoft.com/office/officeart/2005/8/layout/vList2"/>
    <dgm:cxn modelId="{1D43633B-5573-41CF-82F2-E8E4307C41CD}" type="presParOf" srcId="{D3EB2834-51EE-4E92-BA6E-AB37B65E6224}" destId="{2790EEA0-C3BD-47DB-BDC1-DEC340AF668D}" srcOrd="3" destOrd="0" presId="urn:microsoft.com/office/officeart/2005/8/layout/vList2"/>
    <dgm:cxn modelId="{BDFE0FD6-B4ED-44C1-BF8B-A86C6F13937D}" type="presParOf" srcId="{D3EB2834-51EE-4E92-BA6E-AB37B65E6224}" destId="{F9B830AE-2B59-4C2B-B9D6-5EB773FB8408}" srcOrd="4" destOrd="0" presId="urn:microsoft.com/office/officeart/2005/8/layout/vList2"/>
    <dgm:cxn modelId="{F288615F-73D3-43B8-99A7-6AE27A39750A}" type="presParOf" srcId="{D3EB2834-51EE-4E92-BA6E-AB37B65E6224}" destId="{28F4CB65-D64A-4AFE-8A49-A8DBCF50A27E}" srcOrd="5" destOrd="0" presId="urn:microsoft.com/office/officeart/2005/8/layout/vList2"/>
    <dgm:cxn modelId="{D935B09F-9685-4D54-8E95-B1E2D97A9063}" type="presParOf" srcId="{D3EB2834-51EE-4E92-BA6E-AB37B65E6224}" destId="{16459BA5-BFA6-4FAA-8DC4-D11554522F4F}" srcOrd="6" destOrd="0" presId="urn:microsoft.com/office/officeart/2005/8/layout/vList2"/>
    <dgm:cxn modelId="{0B5212C2-914C-4D78-BCC3-426C4FCA4F86}" type="presParOf" srcId="{D3EB2834-51EE-4E92-BA6E-AB37B65E6224}" destId="{09DC6F40-93F8-47DB-926D-7992955D5EE2}" srcOrd="7" destOrd="0" presId="urn:microsoft.com/office/officeart/2005/8/layout/vList2"/>
    <dgm:cxn modelId="{D45EED39-6C26-4379-B023-4C75B541A360}" type="presParOf" srcId="{D3EB2834-51EE-4E92-BA6E-AB37B65E6224}" destId="{77F9E721-1B8F-4A0E-8F38-EB3779659E5F}" srcOrd="8" destOrd="0" presId="urn:microsoft.com/office/officeart/2005/8/layout/vList2"/>
    <dgm:cxn modelId="{1B39D4FE-7F7D-4B81-A0A8-FFB597DFAABF}" type="presParOf" srcId="{D3EB2834-51EE-4E92-BA6E-AB37B65E6224}" destId="{282C7D86-8A6F-4557-A46E-9A00F57A10A9}" srcOrd="9" destOrd="0" presId="urn:microsoft.com/office/officeart/2005/8/layout/vList2"/>
    <dgm:cxn modelId="{B0D743C2-5D3E-4331-BEEE-99A003F3E803}" type="presParOf" srcId="{D3EB2834-51EE-4E92-BA6E-AB37B65E6224}" destId="{77CB8328-4032-4F94-9627-D5F1D322087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1A0F5-EF04-487E-AB0E-1C3CCAFAFD29}">
      <dsp:nvSpPr>
        <dsp:cNvPr id="0" name=""/>
        <dsp:cNvSpPr/>
      </dsp:nvSpPr>
      <dsp:spPr>
        <a:xfrm>
          <a:off x="0" y="9452"/>
          <a:ext cx="6692748" cy="6388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800" kern="1200"/>
            <a:t>Regresja liniowa</a:t>
          </a:r>
          <a:endParaRPr lang="en-US" sz="2800" kern="1200"/>
        </a:p>
      </dsp:txBody>
      <dsp:txXfrm>
        <a:off x="31185" y="40637"/>
        <a:ext cx="6630378" cy="576449"/>
      </dsp:txXfrm>
    </dsp:sp>
    <dsp:sp modelId="{4609059F-89E9-430D-B313-8D52421C174B}">
      <dsp:nvSpPr>
        <dsp:cNvPr id="0" name=""/>
        <dsp:cNvSpPr/>
      </dsp:nvSpPr>
      <dsp:spPr>
        <a:xfrm>
          <a:off x="0" y="728912"/>
          <a:ext cx="6692748" cy="638819"/>
        </a:xfrm>
        <a:prstGeom prst="roundRect">
          <a:avLst/>
        </a:prstGeom>
        <a:gradFill rotWithShape="0">
          <a:gsLst>
            <a:gs pos="0">
              <a:schemeClr val="accent5">
                <a:hueOff val="-661711"/>
                <a:satOff val="-3554"/>
                <a:lumOff val="121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661711"/>
                <a:satOff val="-3554"/>
                <a:lumOff val="121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800" kern="1200" err="1"/>
            <a:t>Bagging</a:t>
          </a:r>
          <a:endParaRPr lang="en-US" sz="2800" kern="1200"/>
        </a:p>
      </dsp:txBody>
      <dsp:txXfrm>
        <a:off x="31185" y="760097"/>
        <a:ext cx="6630378" cy="576449"/>
      </dsp:txXfrm>
    </dsp:sp>
    <dsp:sp modelId="{F9B830AE-2B59-4C2B-B9D6-5EB773FB8408}">
      <dsp:nvSpPr>
        <dsp:cNvPr id="0" name=""/>
        <dsp:cNvSpPr/>
      </dsp:nvSpPr>
      <dsp:spPr>
        <a:xfrm>
          <a:off x="0" y="1448372"/>
          <a:ext cx="6692748" cy="638819"/>
        </a:xfrm>
        <a:prstGeom prst="roundRect">
          <a:avLst/>
        </a:prstGeom>
        <a:gradFill rotWithShape="0">
          <a:gsLst>
            <a:gs pos="0">
              <a:schemeClr val="accent5">
                <a:hueOff val="-1323423"/>
                <a:satOff val="-7108"/>
                <a:lumOff val="24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323423"/>
                <a:satOff val="-7108"/>
                <a:lumOff val="24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800" kern="1200"/>
            <a:t>Regresja </a:t>
          </a:r>
          <a:r>
            <a:rPr lang="pl-PL" sz="2800" kern="1200" err="1"/>
            <a:t>bayesowska</a:t>
          </a:r>
          <a:endParaRPr lang="pl-PL" sz="2800" kern="1200"/>
        </a:p>
      </dsp:txBody>
      <dsp:txXfrm>
        <a:off x="31185" y="1479557"/>
        <a:ext cx="6630378" cy="576449"/>
      </dsp:txXfrm>
    </dsp:sp>
    <dsp:sp modelId="{16459BA5-BFA6-4FAA-8DC4-D11554522F4F}">
      <dsp:nvSpPr>
        <dsp:cNvPr id="0" name=""/>
        <dsp:cNvSpPr/>
      </dsp:nvSpPr>
      <dsp:spPr>
        <a:xfrm>
          <a:off x="0" y="2167832"/>
          <a:ext cx="6692748" cy="638819"/>
        </a:xfrm>
        <a:prstGeom prst="roundRect">
          <a:avLst/>
        </a:prstGeom>
        <a:gradFill rotWithShape="0">
          <a:gsLst>
            <a:gs pos="0">
              <a:schemeClr val="accent5">
                <a:hueOff val="-1985134"/>
                <a:satOff val="-10662"/>
                <a:lumOff val="36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985134"/>
                <a:satOff val="-10662"/>
                <a:lumOff val="36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800" kern="1200">
              <a:latin typeface="Tw Cen MT" panose="020B0602020104020603"/>
            </a:rPr>
            <a:t>Regresja</a:t>
          </a:r>
          <a:r>
            <a:rPr lang="pl-PL" sz="2800" kern="1200"/>
            <a:t> ADR</a:t>
          </a:r>
          <a:endParaRPr lang="en-US" sz="2800" kern="1200"/>
        </a:p>
      </dsp:txBody>
      <dsp:txXfrm>
        <a:off x="31185" y="2199017"/>
        <a:ext cx="6630378" cy="576449"/>
      </dsp:txXfrm>
    </dsp:sp>
    <dsp:sp modelId="{77F9E721-1B8F-4A0E-8F38-EB3779659E5F}">
      <dsp:nvSpPr>
        <dsp:cNvPr id="0" name=""/>
        <dsp:cNvSpPr/>
      </dsp:nvSpPr>
      <dsp:spPr>
        <a:xfrm>
          <a:off x="0" y="2887292"/>
          <a:ext cx="6692748" cy="638819"/>
        </a:xfrm>
        <a:prstGeom prst="roundRect">
          <a:avLst/>
        </a:prstGeom>
        <a:gradFill rotWithShape="0">
          <a:gsLst>
            <a:gs pos="0">
              <a:schemeClr val="accent5">
                <a:hueOff val="-2646845"/>
                <a:satOff val="-14216"/>
                <a:lumOff val="486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646845"/>
                <a:satOff val="-14216"/>
                <a:lumOff val="486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800" kern="1200"/>
            <a:t>Las losowy</a:t>
          </a:r>
          <a:endParaRPr lang="en-US" sz="2800" kern="1200"/>
        </a:p>
      </dsp:txBody>
      <dsp:txXfrm>
        <a:off x="31185" y="2918477"/>
        <a:ext cx="6630378" cy="576449"/>
      </dsp:txXfrm>
    </dsp:sp>
    <dsp:sp modelId="{77CB8328-4032-4F94-9627-D5F1D3220872}">
      <dsp:nvSpPr>
        <dsp:cNvPr id="0" name=""/>
        <dsp:cNvSpPr/>
      </dsp:nvSpPr>
      <dsp:spPr>
        <a:xfrm>
          <a:off x="0" y="3606752"/>
          <a:ext cx="6692748" cy="638819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800" b="1" kern="1200">
              <a:latin typeface="Tw Cen MT" panose="020B0602020104020603"/>
            </a:rPr>
            <a:t>ADA BOOSTING</a:t>
          </a:r>
        </a:p>
      </dsp:txBody>
      <dsp:txXfrm>
        <a:off x="31185" y="3637937"/>
        <a:ext cx="6630378" cy="576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/>
              <a:t>Projekt 11</a:t>
            </a:r>
            <a:br>
              <a:rPr lang="en-US" sz="3200"/>
            </a:br>
            <a:r>
              <a:rPr lang="en-US" sz="3200" err="1"/>
              <a:t>Wartsztaty</a:t>
            </a:r>
            <a:r>
              <a:rPr lang="en-US" sz="3200"/>
              <a:t> z </a:t>
            </a:r>
            <a:r>
              <a:rPr lang="en-US" sz="3200" err="1"/>
              <a:t>technik</a:t>
            </a:r>
            <a:r>
              <a:rPr lang="en-US" sz="3200"/>
              <a:t> </a:t>
            </a:r>
            <a:br>
              <a:rPr lang="en-US" sz="3200"/>
            </a:br>
            <a:r>
              <a:rPr lang="en-US" sz="3200" err="1"/>
              <a:t>Uczenia</a:t>
            </a:r>
            <a:r>
              <a:rPr lang="en-US" sz="3200"/>
              <a:t> </a:t>
            </a:r>
            <a:r>
              <a:rPr lang="en-US" sz="3200" err="1"/>
              <a:t>Maszynowego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754438"/>
            <a:ext cx="6857999" cy="953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600"/>
              <a:t>Aleksandra </a:t>
            </a:r>
            <a:r>
              <a:rPr lang="en-US" sz="1600" err="1"/>
              <a:t>MAch</a:t>
            </a:r>
            <a:r>
              <a:rPr lang="en-US" sz="1600"/>
              <a:t>, Jędrzej </a:t>
            </a:r>
            <a:r>
              <a:rPr lang="en-US" sz="1600" err="1"/>
              <a:t>Wicha</a:t>
            </a:r>
            <a:r>
              <a:rPr lang="en-US" sz="1600"/>
              <a:t>, Piotr </a:t>
            </a:r>
            <a:r>
              <a:rPr lang="en-US" sz="1600" err="1"/>
              <a:t>Duperas</a:t>
            </a:r>
            <a:r>
              <a:rPr lang="en-US" sz="1600"/>
              <a:t>, Szymon Pawłowski 2022 sem. </a:t>
            </a:r>
            <a:r>
              <a:rPr lang="en-US" sz="1600" err="1"/>
              <a:t>letni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517334B-6801-0B56-8E69-3AF8F76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pl-PL"/>
              <a:t>Selekcja zmiennych</a:t>
            </a:r>
          </a:p>
        </p:txBody>
      </p:sp>
      <p:pic>
        <p:nvPicPr>
          <p:cNvPr id="5" name="Picture 4" descr="Water droplet on a petal">
            <a:extLst>
              <a:ext uri="{FF2B5EF4-FFF2-40B4-BE49-F238E27FC236}">
                <a16:creationId xmlns:a16="http://schemas.microsoft.com/office/drawing/2014/main" id="{4C38218A-A017-63A1-257F-6D30FEFA0C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49" r="38604" b="-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4CBE56E-AD2F-972E-D479-0153D97B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err="1"/>
              <a:t>SelectFromModel</a:t>
            </a:r>
            <a:r>
              <a:rPr lang="pl-PL"/>
              <a:t> – 36 zmiennych</a:t>
            </a:r>
          </a:p>
          <a:p>
            <a:r>
              <a:rPr lang="pl-PL" err="1"/>
              <a:t>SequentialFeatureSelector</a:t>
            </a:r>
            <a:r>
              <a:rPr lang="pl-PL"/>
              <a:t> – 67 zmiennych</a:t>
            </a:r>
          </a:p>
        </p:txBody>
      </p:sp>
    </p:spTree>
    <p:extLst>
      <p:ext uri="{BB962C8B-B14F-4D97-AF65-F5344CB8AC3E}">
        <p14:creationId xmlns:p14="http://schemas.microsoft.com/office/powerpoint/2010/main" val="2194736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789DFC4-C441-45D8-E3FD-508329A73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ZBIORY DANYCH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FF192D96-26DC-8675-A29F-5FAD2D9CA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91057"/>
              </p:ext>
            </p:extLst>
          </p:nvPr>
        </p:nvGraphicFramePr>
        <p:xfrm>
          <a:off x="6421396" y="1391159"/>
          <a:ext cx="4635585" cy="406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66">
                  <a:extLst>
                    <a:ext uri="{9D8B030D-6E8A-4147-A177-3AD203B41FA5}">
                      <a16:colId xmlns:a16="http://schemas.microsoft.com/office/drawing/2014/main" val="1550167717"/>
                    </a:ext>
                  </a:extLst>
                </a:gridCol>
                <a:gridCol w="1638873">
                  <a:extLst>
                    <a:ext uri="{9D8B030D-6E8A-4147-A177-3AD203B41FA5}">
                      <a16:colId xmlns:a16="http://schemas.microsoft.com/office/drawing/2014/main" val="1024145094"/>
                    </a:ext>
                  </a:extLst>
                </a:gridCol>
                <a:gridCol w="2023446">
                  <a:extLst>
                    <a:ext uri="{9D8B030D-6E8A-4147-A177-3AD203B41FA5}">
                      <a16:colId xmlns:a16="http://schemas.microsoft.com/office/drawing/2014/main" val="3771160072"/>
                    </a:ext>
                  </a:extLst>
                </a:gridCol>
              </a:tblGrid>
              <a:tr h="788079">
                <a:tc>
                  <a:txBody>
                    <a:bodyPr/>
                    <a:lstStyle/>
                    <a:p>
                      <a:r>
                        <a:rPr lang="pl-PL" sz="2100"/>
                        <a:t>Zbiór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Selekcja zmiennych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 err="1"/>
                        <a:t>Outliery</a:t>
                      </a:r>
                    </a:p>
                  </a:txBody>
                  <a:tcPr marL="106497" marR="106497" marT="53249" marB="53249"/>
                </a:tc>
                <a:extLst>
                  <a:ext uri="{0D108BD9-81ED-4DB2-BD59-A6C34878D82A}">
                    <a16:rowId xmlns:a16="http://schemas.microsoft.com/office/drawing/2014/main" val="742220054"/>
                  </a:ext>
                </a:extLst>
              </a:tr>
              <a:tr h="468588">
                <a:tc>
                  <a:txBody>
                    <a:bodyPr/>
                    <a:lstStyle/>
                    <a:p>
                      <a:r>
                        <a:rPr lang="pl-PL" sz="2100"/>
                        <a:t>1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Brak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Pozostawione</a:t>
                      </a:r>
                    </a:p>
                  </a:txBody>
                  <a:tcPr marL="106497" marR="106497" marT="53249" marB="53249"/>
                </a:tc>
                <a:extLst>
                  <a:ext uri="{0D108BD9-81ED-4DB2-BD59-A6C34878D82A}">
                    <a16:rowId xmlns:a16="http://schemas.microsoft.com/office/drawing/2014/main" val="2770206384"/>
                  </a:ext>
                </a:extLst>
              </a:tr>
              <a:tr h="468588">
                <a:tc>
                  <a:txBody>
                    <a:bodyPr/>
                    <a:lstStyle/>
                    <a:p>
                      <a:r>
                        <a:rPr lang="pl-PL" sz="2100"/>
                        <a:t>2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Brak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Uśrednione</a:t>
                      </a:r>
                    </a:p>
                  </a:txBody>
                  <a:tcPr marL="106497" marR="106497" marT="53249" marB="53249"/>
                </a:tc>
                <a:extLst>
                  <a:ext uri="{0D108BD9-81ED-4DB2-BD59-A6C34878D82A}">
                    <a16:rowId xmlns:a16="http://schemas.microsoft.com/office/drawing/2014/main" val="3745960290"/>
                  </a:ext>
                </a:extLst>
              </a:tr>
              <a:tr h="468588">
                <a:tc>
                  <a:txBody>
                    <a:bodyPr/>
                    <a:lstStyle/>
                    <a:p>
                      <a:r>
                        <a:rPr lang="pl-PL" sz="2100"/>
                        <a:t>3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Brak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Usunięte</a:t>
                      </a:r>
                    </a:p>
                  </a:txBody>
                  <a:tcPr marL="106497" marR="106497" marT="53249" marB="53249"/>
                </a:tc>
                <a:extLst>
                  <a:ext uri="{0D108BD9-81ED-4DB2-BD59-A6C34878D82A}">
                    <a16:rowId xmlns:a16="http://schemas.microsoft.com/office/drawing/2014/main" val="2109844105"/>
                  </a:ext>
                </a:extLst>
              </a:tr>
              <a:tr h="4685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2100"/>
                        <a:t>4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2100"/>
                        <a:t>SFS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2100"/>
                        <a:t>Uśrednione</a:t>
                      </a:r>
                    </a:p>
                  </a:txBody>
                  <a:tcPr marL="106497" marR="106497" marT="53249" marB="53249"/>
                </a:tc>
                <a:extLst>
                  <a:ext uri="{0D108BD9-81ED-4DB2-BD59-A6C34878D82A}">
                    <a16:rowId xmlns:a16="http://schemas.microsoft.com/office/drawing/2014/main" val="2939081216"/>
                  </a:ext>
                </a:extLst>
              </a:tr>
              <a:tr h="468588">
                <a:tc>
                  <a:txBody>
                    <a:bodyPr/>
                    <a:lstStyle/>
                    <a:p>
                      <a:r>
                        <a:rPr lang="pl-PL" sz="2100"/>
                        <a:t>5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SFS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Usunięte</a:t>
                      </a:r>
                    </a:p>
                  </a:txBody>
                  <a:tcPr marL="106497" marR="106497" marT="53249" marB="53249"/>
                </a:tc>
                <a:extLst>
                  <a:ext uri="{0D108BD9-81ED-4DB2-BD59-A6C34878D82A}">
                    <a16:rowId xmlns:a16="http://schemas.microsoft.com/office/drawing/2014/main" val="1570150030"/>
                  </a:ext>
                </a:extLst>
              </a:tr>
              <a:tr h="468588">
                <a:tc>
                  <a:txBody>
                    <a:bodyPr/>
                    <a:lstStyle/>
                    <a:p>
                      <a:r>
                        <a:rPr lang="pl-PL" sz="2100"/>
                        <a:t>6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SFM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Uśrednione</a:t>
                      </a:r>
                    </a:p>
                  </a:txBody>
                  <a:tcPr marL="106497" marR="106497" marT="53249" marB="53249"/>
                </a:tc>
                <a:extLst>
                  <a:ext uri="{0D108BD9-81ED-4DB2-BD59-A6C34878D82A}">
                    <a16:rowId xmlns:a16="http://schemas.microsoft.com/office/drawing/2014/main" val="2262757736"/>
                  </a:ext>
                </a:extLst>
              </a:tr>
              <a:tr h="468588">
                <a:tc>
                  <a:txBody>
                    <a:bodyPr/>
                    <a:lstStyle/>
                    <a:p>
                      <a:r>
                        <a:rPr lang="pl-PL" sz="2100"/>
                        <a:t>7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SFM</a:t>
                      </a:r>
                    </a:p>
                  </a:txBody>
                  <a:tcPr marL="106497" marR="106497" marT="53249" marB="53249"/>
                </a:tc>
                <a:tc>
                  <a:txBody>
                    <a:bodyPr/>
                    <a:lstStyle/>
                    <a:p>
                      <a:r>
                        <a:rPr lang="pl-PL" sz="2100"/>
                        <a:t>Usunięte</a:t>
                      </a:r>
                    </a:p>
                  </a:txBody>
                  <a:tcPr marL="106497" marR="106497" marT="53249" marB="53249"/>
                </a:tc>
                <a:extLst>
                  <a:ext uri="{0D108BD9-81ED-4DB2-BD59-A6C34878D82A}">
                    <a16:rowId xmlns:a16="http://schemas.microsoft.com/office/drawing/2014/main" val="1747891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566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1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4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63B4CA2-A1F5-B502-48EB-35110F1D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MODELE REGRESJI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1B8A0D96-73D1-85EC-612E-909D31C16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780248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6568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232328-DCB5-4891-A85C-503F0299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WYNIKI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719ED081-9FFD-BBAE-5922-88FD5BDC1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53491"/>
              </p:ext>
            </p:extLst>
          </p:nvPr>
        </p:nvGraphicFramePr>
        <p:xfrm>
          <a:off x="1323975" y="1971675"/>
          <a:ext cx="9796904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775">
                  <a:extLst>
                    <a:ext uri="{9D8B030D-6E8A-4147-A177-3AD203B41FA5}">
                      <a16:colId xmlns:a16="http://schemas.microsoft.com/office/drawing/2014/main" val="265881751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701664081"/>
                    </a:ext>
                  </a:extLst>
                </a:gridCol>
                <a:gridCol w="1028699">
                  <a:extLst>
                    <a:ext uri="{9D8B030D-6E8A-4147-A177-3AD203B41FA5}">
                      <a16:colId xmlns:a16="http://schemas.microsoft.com/office/drawing/2014/main" val="401904557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235338470"/>
                    </a:ext>
                  </a:extLst>
                </a:gridCol>
                <a:gridCol w="1038223">
                  <a:extLst>
                    <a:ext uri="{9D8B030D-6E8A-4147-A177-3AD203B41FA5}">
                      <a16:colId xmlns:a16="http://schemas.microsoft.com/office/drawing/2014/main" val="1622014542"/>
                    </a:ext>
                  </a:extLst>
                </a:gridCol>
                <a:gridCol w="1438274">
                  <a:extLst>
                    <a:ext uri="{9D8B030D-6E8A-4147-A177-3AD203B41FA5}">
                      <a16:colId xmlns:a16="http://schemas.microsoft.com/office/drawing/2014/main" val="366537122"/>
                    </a:ext>
                  </a:extLst>
                </a:gridCol>
                <a:gridCol w="1155121">
                  <a:extLst>
                    <a:ext uri="{9D8B030D-6E8A-4147-A177-3AD203B41FA5}">
                      <a16:colId xmlns:a16="http://schemas.microsoft.com/office/drawing/2014/main" val="2424088027"/>
                    </a:ext>
                  </a:extLst>
                </a:gridCol>
                <a:gridCol w="1469462">
                  <a:extLst>
                    <a:ext uri="{9D8B030D-6E8A-4147-A177-3AD203B41FA5}">
                      <a16:colId xmlns:a16="http://schemas.microsoft.com/office/drawing/2014/main" val="2098484495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pl-PL"/>
                        <a:t>Selekcja</a:t>
                      </a:r>
                    </a:p>
                    <a:p>
                      <a:pPr lvl="0">
                        <a:buNone/>
                      </a:pPr>
                      <a:r>
                        <a:rPr lang="pl-PL"/>
                        <a:t>zmiennych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err="1"/>
                        <a:t>Outliery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Regresja</a:t>
                      </a:r>
                    </a:p>
                    <a:p>
                      <a:pPr lvl="0">
                        <a:buNone/>
                      </a:pPr>
                      <a:r>
                        <a:rPr lang="pl-PL"/>
                        <a:t>liniowa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Las </a:t>
                      </a:r>
                    </a:p>
                    <a:p>
                      <a:pPr lvl="0">
                        <a:buNone/>
                      </a:pPr>
                      <a:r>
                        <a:rPr lang="pl-PL"/>
                        <a:t>losowy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err="1"/>
                        <a:t>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Regresja </a:t>
                      </a:r>
                      <a:r>
                        <a:rPr lang="pl-PL" err="1"/>
                        <a:t>bayesowska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Regresja</a:t>
                      </a:r>
                    </a:p>
                    <a:p>
                      <a:pPr lvl="0">
                        <a:buNone/>
                      </a:pPr>
                      <a:r>
                        <a:rPr lang="pl-PL"/>
                        <a:t>ADR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err="1"/>
                        <a:t>AdaBoosting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4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Brak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Pozostawione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039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Brak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Usunięte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523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Brak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Uśrednione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362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SFM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latin typeface="Tw Cen MT"/>
                        </a:rPr>
                        <a:t>Usunięte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6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SFM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latin typeface="Tw Cen MT"/>
                        </a:rPr>
                        <a:t>Uśrednione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1">
                          <a:solidFill>
                            <a:srgbClr val="FF0000"/>
                          </a:solidFill>
                        </a:rPr>
                        <a:t>0.887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1">
                          <a:solidFill>
                            <a:srgbClr val="FF0000"/>
                          </a:solidFill>
                        </a:rPr>
                        <a:t>0.887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1">
                          <a:solidFill>
                            <a:srgbClr val="FF0000"/>
                          </a:solidFill>
                        </a:rPr>
                        <a:t>0.887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0.829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latin typeface="Tw Cen MT"/>
                        </a:rPr>
                        <a:t>Usunięte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0.865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0.862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0.829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0.872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0.865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0.836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92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latin typeface="Tw Cen MT"/>
                        </a:rPr>
                        <a:t>Uśrednione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0.806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0.862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  <a:latin typeface="Tw Cen M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0.828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0.810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0.798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8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w Cen MT"/>
                        </a:rPr>
                        <a:t>0.865</a:t>
                      </a:r>
                      <a:endParaRPr lang="pl-PL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62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018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6845AB-01C7-CD5E-3784-BA4EC33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DEFCFC-3C07-F7DE-F54B-B56A2DC3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Najgorszy okazał się zbiór z brakiem selekcji zmiennych i wstawieniem średniej w miejsce wartości odstających.</a:t>
            </a:r>
          </a:p>
          <a:p>
            <a:r>
              <a:rPr lang="pl-PL" dirty="0"/>
              <a:t>Najlepszy zbiór to selekcja zmiennych przeprowadzona metodą SFM wraz z uśrednieniem wartości odstających.</a:t>
            </a:r>
          </a:p>
          <a:p>
            <a:r>
              <a:rPr lang="pl-PL" dirty="0"/>
              <a:t>Najlepszy wynik uzyskał model regresji </a:t>
            </a:r>
            <a:r>
              <a:rPr lang="pl-PL" dirty="0" err="1"/>
              <a:t>bayesowskiej</a:t>
            </a:r>
            <a:r>
              <a:rPr lang="pl-PL" dirty="0"/>
              <a:t> na wyżej wymienionym zbiorze. Uzyskał on wynik 0,8874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1332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5198-0FBA-F2BD-5DED-1ACFACBA2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663" y="2694968"/>
            <a:ext cx="8953498" cy="1478570"/>
          </a:xfrm>
        </p:spPr>
        <p:txBody>
          <a:bodyPr/>
          <a:lstStyle/>
          <a:p>
            <a:r>
              <a:rPr lang="en-GB" sz="5400" err="1">
                <a:latin typeface="Comic Sans MS"/>
              </a:rPr>
              <a:t>Dziękujemy</a:t>
            </a:r>
            <a:r>
              <a:rPr lang="en-GB" sz="5400">
                <a:latin typeface="Comic Sans MS"/>
              </a:rPr>
              <a:t> Za </a:t>
            </a:r>
            <a:r>
              <a:rPr lang="en-GB" sz="5400" err="1">
                <a:latin typeface="Comic Sans MS"/>
              </a:rPr>
              <a:t>Uwagę</a:t>
            </a:r>
            <a:endParaRPr lang="en-GB" sz="540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530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err="1"/>
              <a:t>Przewidywanie</a:t>
            </a:r>
            <a:r>
              <a:rPr lang="en-US" sz="4000"/>
              <a:t> </a:t>
            </a:r>
            <a:r>
              <a:rPr lang="en-US" sz="4000" err="1"/>
              <a:t>cen</a:t>
            </a:r>
            <a:r>
              <a:rPr lang="en-US" sz="4000"/>
              <a:t> </a:t>
            </a:r>
            <a:r>
              <a:rPr lang="en-US" sz="4000" err="1"/>
              <a:t>domów</a:t>
            </a:r>
            <a:endParaRPr lang="pl-PL" sz="4000" err="1"/>
          </a:p>
        </p:txBody>
      </p:sp>
      <p:pic>
        <p:nvPicPr>
          <p:cNvPr id="5" name="Obraz 5" descr="Obraz zawierający kontener&#10;&#10;Opis wygenerowany automatycznie">
            <a:extLst>
              <a:ext uri="{FF2B5EF4-FFF2-40B4-BE49-F238E27FC236}">
                <a16:creationId xmlns:a16="http://schemas.microsoft.com/office/drawing/2014/main" id="{E5F4839D-DCAA-3750-F269-5A2722B1D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7" r="-3" b="-3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>
                <a:ea typeface="+mn-lt"/>
                <a:cs typeface="+mn-lt"/>
              </a:rPr>
              <a:t> PRZYKŁADOWE CECHY:</a:t>
            </a:r>
            <a:endParaRPr lang="pl-PL" sz="2000"/>
          </a:p>
          <a:p>
            <a:pPr>
              <a:lnSpc>
                <a:spcPct val="110000"/>
              </a:lnSpc>
            </a:pPr>
            <a:r>
              <a:rPr lang="en-US" sz="2000" err="1">
                <a:ea typeface="+mn-lt"/>
                <a:cs typeface="+mn-lt"/>
              </a:rPr>
              <a:t>powierzchnia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domu</a:t>
            </a:r>
            <a:endParaRPr lang="en-US" sz="20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2000" err="1">
                <a:ea typeface="+mn-lt"/>
                <a:cs typeface="+mn-lt"/>
              </a:rPr>
              <a:t>liczba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pokoi</a:t>
            </a:r>
            <a:endParaRPr lang="en-US" sz="20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powierzchnie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poszczególnych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pomieszczeń</a:t>
            </a:r>
            <a:endParaRPr lang="en-US" sz="20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materiały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wykorzystywane</a:t>
            </a:r>
            <a:r>
              <a:rPr lang="en-US" sz="2000">
                <a:ea typeface="+mn-lt"/>
                <a:cs typeface="+mn-lt"/>
              </a:rPr>
              <a:t> do </a:t>
            </a:r>
            <a:r>
              <a:rPr lang="en-US" sz="2000" err="1">
                <a:ea typeface="+mn-lt"/>
                <a:cs typeface="+mn-lt"/>
              </a:rPr>
              <a:t>budowy</a:t>
            </a:r>
            <a:r>
              <a:rPr lang="en-US" sz="2000">
                <a:ea typeface="+mn-lt"/>
                <a:cs typeface="+mn-lt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en-US" sz="2000" err="1">
                <a:ea typeface="+mn-lt"/>
                <a:cs typeface="+mn-lt"/>
              </a:rPr>
              <a:t>liczba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kominków</a:t>
            </a:r>
            <a:endParaRPr lang="en-US" sz="20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2000" err="1">
                <a:ea typeface="+mn-lt"/>
                <a:cs typeface="+mn-lt"/>
              </a:rPr>
              <a:t>rodzaj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dachu</a:t>
            </a:r>
            <a:endParaRPr lang="en-US" sz="20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2000" err="1">
                <a:ea typeface="+mn-lt"/>
                <a:cs typeface="+mn-lt"/>
              </a:rPr>
              <a:t>rok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wybudowania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garażu</a:t>
            </a:r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70D1-A549-F545-6EA5-CAF31F04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err="1"/>
              <a:t>Etapy</a:t>
            </a:r>
            <a:r>
              <a:rPr lang="en-GB"/>
              <a:t> </a:t>
            </a:r>
            <a:r>
              <a:rPr lang="en-GB" err="1"/>
              <a:t>pracy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07D75984-6416-B617-8705-33C11FC0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709470"/>
            <a:ext cx="3494597" cy="262968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073F37-9CBE-E7E4-34DC-1445A8EA7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Eksploracja</a:t>
            </a:r>
            <a:r>
              <a:rPr lang="en-US"/>
              <a:t> </a:t>
            </a:r>
            <a:r>
              <a:rPr lang="en-US" err="1"/>
              <a:t>danych</a:t>
            </a:r>
            <a:endParaRPr lang="en-US"/>
          </a:p>
          <a:p>
            <a:r>
              <a:rPr lang="en-US" err="1"/>
              <a:t>Przygotowanie</a:t>
            </a:r>
            <a:r>
              <a:rPr lang="en-US"/>
              <a:t> </a:t>
            </a:r>
            <a:r>
              <a:rPr lang="en-US" err="1"/>
              <a:t>różnych</a:t>
            </a:r>
            <a:r>
              <a:rPr lang="en-US"/>
              <a:t> </a:t>
            </a:r>
            <a:r>
              <a:rPr lang="en-US" err="1"/>
              <a:t>zbiorów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do </a:t>
            </a:r>
            <a:r>
              <a:rPr lang="en-US" err="1"/>
              <a:t>testowania</a:t>
            </a:r>
            <a:endParaRPr lang="en-US"/>
          </a:p>
          <a:p>
            <a:r>
              <a:rPr lang="en-US" err="1"/>
              <a:t>Budowa</a:t>
            </a:r>
            <a:r>
              <a:rPr lang="en-US"/>
              <a:t> </a:t>
            </a:r>
            <a:r>
              <a:rPr lang="en-US" err="1"/>
              <a:t>modeli</a:t>
            </a:r>
            <a:endParaRPr lang="en-US"/>
          </a:p>
          <a:p>
            <a:r>
              <a:rPr lang="en-US"/>
              <a:t>Analiza </a:t>
            </a:r>
            <a:r>
              <a:rPr lang="en-US" err="1"/>
              <a:t>wyników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8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09506F-DF13-728F-5D41-2ED225A3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Ramka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1D4499-C59A-FD80-4360-BA93E335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1460 wierszy</a:t>
            </a:r>
          </a:p>
          <a:p>
            <a:r>
              <a:rPr lang="pl-PL"/>
              <a:t>80 kolumn (w tym jedna ze zmienną objaśnianą)</a:t>
            </a:r>
          </a:p>
          <a:p>
            <a:pPr lvl="1"/>
            <a:endParaRPr lang="pl-PL"/>
          </a:p>
          <a:p>
            <a:endParaRPr lang="pl-PL"/>
          </a:p>
        </p:txBody>
      </p:sp>
      <p:pic>
        <p:nvPicPr>
          <p:cNvPr id="4" name="Obraz 4" descr="Obraz zawierający tekst, monitor&#10;&#10;Opis wygenerowany automatycznie">
            <a:extLst>
              <a:ext uri="{FF2B5EF4-FFF2-40B4-BE49-F238E27FC236}">
                <a16:creationId xmlns:a16="http://schemas.microsoft.com/office/drawing/2014/main" id="{731AD470-9D40-A940-57C5-C50F54F4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" y="3658614"/>
            <a:ext cx="12076012" cy="300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5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383F7F-33E6-CACD-6D0F-DD35D658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93246085-83A1-F61F-1355-5AE240E79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36" y="563647"/>
            <a:ext cx="10196494" cy="5726562"/>
          </a:xfrm>
        </p:spPr>
      </p:pic>
    </p:spTree>
    <p:extLst>
      <p:ext uri="{BB962C8B-B14F-4D97-AF65-F5344CB8AC3E}">
        <p14:creationId xmlns:p14="http://schemas.microsoft.com/office/powerpoint/2010/main" val="296408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268F5B-10A9-29A9-18C1-D1836D87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Wykresy rozproszenia</a:t>
            </a:r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7929575F-624B-5212-4DB9-B228964C5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28" y="1919062"/>
            <a:ext cx="5025154" cy="3541714"/>
          </a:xfrm>
        </p:spPr>
      </p:pic>
      <p:pic>
        <p:nvPicPr>
          <p:cNvPr id="9" name="Obraz 9">
            <a:extLst>
              <a:ext uri="{FF2B5EF4-FFF2-40B4-BE49-F238E27FC236}">
                <a16:creationId xmlns:a16="http://schemas.microsoft.com/office/drawing/2014/main" id="{1F86CF47-4F1F-8522-914E-BB7DAF1B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577" y="1918618"/>
            <a:ext cx="5029199" cy="35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8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Obraz 4" descr="Obraz zawierający niebieski&#10;&#10;Opis wygenerowany automatycznie">
            <a:extLst>
              <a:ext uri="{FF2B5EF4-FFF2-40B4-BE49-F238E27FC236}">
                <a16:creationId xmlns:a16="http://schemas.microsoft.com/office/drawing/2014/main" id="{BAC558ED-D516-47FD-5B07-2761D4BB3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331" b="1137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6" name="Group 12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CA323B87-6B5C-3F85-3F27-2B2DB59B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pl-PL"/>
              <a:t>Wnioski o </a:t>
            </a:r>
            <a:r>
              <a:rPr lang="pl-PL" err="1"/>
              <a:t>predyktorach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1ECE06-CAAD-57FF-42B3-7BC87198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000"/>
              <a:t>W 19 kolumnach występują </a:t>
            </a:r>
            <a:r>
              <a:rPr lang="pl-PL" sz="2000" err="1"/>
              <a:t>NaNy</a:t>
            </a:r>
            <a:endParaRPr lang="pl-PL" sz="2000"/>
          </a:p>
          <a:p>
            <a:r>
              <a:rPr lang="pl-PL" sz="2000"/>
              <a:t>14 kolumn zawiera </a:t>
            </a:r>
            <a:r>
              <a:rPr lang="pl-PL" sz="2000" err="1"/>
              <a:t>outliery</a:t>
            </a:r>
          </a:p>
          <a:p>
            <a:r>
              <a:rPr lang="pl-PL" sz="2000">
                <a:ea typeface="+mn-lt"/>
                <a:cs typeface="+mn-lt"/>
              </a:rPr>
              <a:t>28 zmiennych kategorycznych</a:t>
            </a:r>
            <a:endParaRPr lang="en-US" sz="2000">
              <a:ea typeface="+mn-lt"/>
              <a:cs typeface="+mn-lt"/>
            </a:endParaRPr>
          </a:p>
          <a:p>
            <a:r>
              <a:rPr lang="pl-PL" sz="2000">
                <a:ea typeface="+mn-lt"/>
                <a:cs typeface="+mn-lt"/>
              </a:rPr>
              <a:t>31 zmiennych jakościowych</a:t>
            </a:r>
            <a:endParaRPr lang="en-US" sz="2000">
              <a:ea typeface="+mn-lt"/>
              <a:cs typeface="+mn-lt"/>
            </a:endParaRPr>
          </a:p>
          <a:p>
            <a:r>
              <a:rPr lang="pl-PL" sz="2000">
                <a:ea typeface="+mn-lt"/>
                <a:cs typeface="+mn-lt"/>
              </a:rPr>
              <a:t>20 zmiennych ciągłych</a:t>
            </a:r>
          </a:p>
          <a:p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249392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B4A127-4CB4-0A97-08D1-50A5F5D2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Przygotowanie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C4B9F14-AAD1-BFF0-D53C-E04ED14A5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071252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Pozbycie się wartości </a:t>
            </a:r>
            <a:r>
              <a:rPr lang="pl-PL" err="1"/>
              <a:t>nan</a:t>
            </a:r>
            <a:r>
              <a:rPr lang="pl-PL"/>
              <a:t>, rozwiązanie problemu braku wartości</a:t>
            </a:r>
            <a:endParaRPr lang="pl-PL" err="1"/>
          </a:p>
          <a:p>
            <a:r>
              <a:rPr lang="pl-PL"/>
              <a:t>Zamiana zmiennych jakościowych na liczby (np. </a:t>
            </a:r>
            <a:r>
              <a:rPr lang="pl-PL" err="1">
                <a:ea typeface="+mn-lt"/>
                <a:cs typeface="+mn-lt"/>
              </a:rPr>
              <a:t>bad</a:t>
            </a:r>
            <a:r>
              <a:rPr lang="pl-PL"/>
              <a:t>, </a:t>
            </a:r>
            <a:r>
              <a:rPr lang="pl-PL" err="1"/>
              <a:t>average</a:t>
            </a:r>
            <a:r>
              <a:rPr lang="pl-PL"/>
              <a:t>, </a:t>
            </a:r>
            <a:r>
              <a:rPr lang="pl-PL" err="1"/>
              <a:t>good</a:t>
            </a:r>
            <a:r>
              <a:rPr lang="pl-PL"/>
              <a:t> na 1, 2, 3)</a:t>
            </a:r>
          </a:p>
          <a:p>
            <a:r>
              <a:rPr lang="pl-PL"/>
              <a:t>Zamiana zmiennych kategorycznych na liczby (funkcja </a:t>
            </a:r>
            <a:r>
              <a:rPr lang="pl-PL" err="1"/>
              <a:t>LabelEncoder</a:t>
            </a:r>
            <a:r>
              <a:rPr lang="pl-PL"/>
              <a:t>)</a:t>
            </a:r>
          </a:p>
          <a:p>
            <a:r>
              <a:rPr lang="pl-PL"/>
              <a:t>Standaryzacja do rozkładu normalnego N(0,1) (funkcja Standard </a:t>
            </a:r>
            <a:r>
              <a:rPr lang="pl-PL" err="1"/>
              <a:t>Scaler</a:t>
            </a:r>
            <a:r>
              <a:rPr lang="pl-PL"/>
              <a:t>)</a:t>
            </a:r>
          </a:p>
          <a:p>
            <a:r>
              <a:rPr lang="pl-PL"/>
              <a:t>Rozwiązanie problemu </a:t>
            </a:r>
            <a:r>
              <a:rPr lang="pl-PL" err="1"/>
              <a:t>outlierów</a:t>
            </a:r>
            <a:r>
              <a:rPr lang="pl-PL"/>
              <a:t> (</a:t>
            </a:r>
            <a:r>
              <a:rPr lang="pl-PL" err="1"/>
              <a:t>zastępienie</a:t>
            </a:r>
            <a:r>
              <a:rPr lang="pl-PL"/>
              <a:t> modą lub usunięcie)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35FF1D6-C3C5-1566-2140-7BD89FF9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275" y="171450"/>
            <a:ext cx="23717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0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AFF9CC7D-AF65-9F35-B9D5-77B235B24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" b="940"/>
          <a:stretch/>
        </p:blipFill>
        <p:spPr>
          <a:xfrm>
            <a:off x="503170" y="250"/>
            <a:ext cx="11196401" cy="685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7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AA9F19D1286DC4CAB237AB8A164A816" ma:contentTypeVersion="10" ma:contentTypeDescription="Utwórz nowy dokument." ma:contentTypeScope="" ma:versionID="a808d94ac190d7bd0ef20721f8488b23">
  <xsd:schema xmlns:xsd="http://www.w3.org/2001/XMLSchema" xmlns:xs="http://www.w3.org/2001/XMLSchema" xmlns:p="http://schemas.microsoft.com/office/2006/metadata/properties" xmlns:ns3="58350c50-3800-44c4-95e2-9d863310105a" xmlns:ns4="384b1d07-056c-4c6d-9d32-397cb0743b2c" targetNamespace="http://schemas.microsoft.com/office/2006/metadata/properties" ma:root="true" ma:fieldsID="fe2fb6bd74ae91dfe6995e3d302e565d" ns3:_="" ns4:_="">
    <xsd:import namespace="58350c50-3800-44c4-95e2-9d863310105a"/>
    <xsd:import namespace="384b1d07-056c-4c6d-9d32-397cb0743b2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350c50-3800-44c4-95e2-9d86331010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b1d07-056c-4c6d-9d32-397cb074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384b1d07-056c-4c6d-9d32-397cb0743b2c"/>
    <ds:schemaRef ds:uri="58350c50-3800-44c4-95e2-9d86331010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110F895-0199-4CAA-A9D2-65E7B23CA9F5}">
  <ds:schemaRefs>
    <ds:schemaRef ds:uri="384b1d07-056c-4c6d-9d32-397cb0743b2c"/>
    <ds:schemaRef ds:uri="58350c50-3800-44c4-95e2-9d86331010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Circuit</vt:lpstr>
      <vt:lpstr>Projekt 11 Wartsztaty z technik  Uczenia Maszynowego</vt:lpstr>
      <vt:lpstr>Przewidywanie cen domów</vt:lpstr>
      <vt:lpstr>Etapy pracy</vt:lpstr>
      <vt:lpstr>Ramka danych</vt:lpstr>
      <vt:lpstr>PowerPoint Presentation</vt:lpstr>
      <vt:lpstr>Wykresy rozproszenia</vt:lpstr>
      <vt:lpstr>Wnioski o predyktorach</vt:lpstr>
      <vt:lpstr>Przygotowanie Danych</vt:lpstr>
      <vt:lpstr>PowerPoint Presentation</vt:lpstr>
      <vt:lpstr>Selekcja zmiennych</vt:lpstr>
      <vt:lpstr>ZBIORY DANYCH</vt:lpstr>
      <vt:lpstr>MODELE REGRESJI</vt:lpstr>
      <vt:lpstr>WYNIKI</vt:lpstr>
      <vt:lpstr>Podsumowanie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Wicha Jędrzej (STUD)</dc:creator>
  <cp:revision>39</cp:revision>
  <dcterms:created xsi:type="dcterms:W3CDTF">2022-05-29T13:14:44Z</dcterms:created>
  <dcterms:modified xsi:type="dcterms:W3CDTF">2022-06-03T06:35:29Z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0x0101005AA9F19D1286DC4CAB237AB8A164A816</vt:lpwstr>
  </property>
</Properties>
</file>